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59" r:id="rId3"/>
    <p:sldId id="256" r:id="rId4"/>
    <p:sldId id="279" r:id="rId5"/>
    <p:sldId id="258" r:id="rId6"/>
    <p:sldId id="260" r:id="rId7"/>
    <p:sldId id="283" r:id="rId8"/>
    <p:sldId id="261" r:id="rId9"/>
    <p:sldId id="274" r:id="rId10"/>
    <p:sldId id="280" r:id="rId11"/>
    <p:sldId id="262" r:id="rId12"/>
    <p:sldId id="265" r:id="rId13"/>
    <p:sldId id="271" r:id="rId14"/>
    <p:sldId id="268" r:id="rId15"/>
    <p:sldId id="269" r:id="rId16"/>
    <p:sldId id="270" r:id="rId17"/>
    <p:sldId id="272" r:id="rId18"/>
    <p:sldId id="266" r:id="rId19"/>
    <p:sldId id="267" r:id="rId20"/>
    <p:sldId id="264" r:id="rId21"/>
    <p:sldId id="276" r:id="rId22"/>
    <p:sldId id="277" r:id="rId23"/>
    <p:sldId id="278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3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41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9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0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2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0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15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1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22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04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ABCB-3A43-439B-A9C1-E14049E4BAB8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32AD7-4B67-407F-A36A-6D271639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0"/>
            <a:ext cx="12192000" cy="684834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72732" y="1"/>
            <a:ext cx="10581068" cy="11075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Государственное бюджетное общеобразовательное учреждение средняя общеобразовательная школа </a:t>
            </a:r>
            <a:b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с. Новый Сарбай </a:t>
            </a:r>
            <a:r>
              <a:rPr lang="ru-RU" sz="1400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м.р</a:t>
            </a:r>
            <a: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. Кинельский Самарской области</a:t>
            </a:r>
            <a:b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структурное подразделение детский сад «Светлячок»</a:t>
            </a:r>
            <a:endParaRPr lang="ru-RU" sz="1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1481070" y="1825624"/>
            <a:ext cx="9872730" cy="45751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ПРОСТРАННСТВЕННО - ПРЕДМЕТНАЯ РАЗВИВАЮЩАЯ 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СРЕДА В ДОУ</a:t>
            </a: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endParaRPr lang="ru-RU" sz="1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endParaRPr lang="ru-RU" sz="1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Подготовила : воспитатель первой квалификационной категории </a:t>
            </a:r>
          </a:p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Зеленцова Татьяна Владимировна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566160"/>
            <a:ext cx="4376057" cy="3082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50" y="215026"/>
            <a:ext cx="4380558" cy="3269570"/>
          </a:xfrm>
          <a:prstGeom prst="snip2DiagRect">
            <a:avLst>
              <a:gd name="adj1" fmla="val 246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0" y="815918"/>
            <a:ext cx="3721200" cy="2067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78" y="4324709"/>
            <a:ext cx="4082694" cy="2189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39" y="195942"/>
            <a:ext cx="2960281" cy="39656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78" y="4324709"/>
            <a:ext cx="4082694" cy="2189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4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94" y="1214846"/>
            <a:ext cx="4533885" cy="3384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8" y="1000467"/>
            <a:ext cx="2671993" cy="1716905"/>
          </a:xfrm>
          <a:prstGeom prst="snip2Diag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8" y="2976101"/>
            <a:ext cx="2174559" cy="1623368"/>
          </a:xfrm>
          <a:prstGeom prst="snip2Diag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60" y="1050414"/>
            <a:ext cx="2166040" cy="161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50" y="2870252"/>
            <a:ext cx="2168863" cy="1619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855" y="4999172"/>
            <a:ext cx="2424545" cy="1499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4999172"/>
            <a:ext cx="2355083" cy="1757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17" y="4945998"/>
            <a:ext cx="2221948" cy="1659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0" y="4969940"/>
            <a:ext cx="2261578" cy="1688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1528355" y="76404"/>
            <a:ext cx="849085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Физическое развитие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</a:t>
            </a:r>
            <a:r>
              <a:rPr lang="ru-RU" sz="2400" dirty="0" err="1" smtClean="0">
                <a:latin typeface="Arial Black" panose="020B0A04020102020204" pitchFamily="34" charset="0"/>
              </a:rPr>
              <a:t>Здоровейка</a:t>
            </a:r>
            <a:r>
              <a:rPr lang="ru-RU" sz="2400" dirty="0" smtClean="0">
                <a:latin typeface="Arial Black" panose="020B0A04020102020204" pitchFamily="34" charset="0"/>
              </a:rPr>
              <a:t>»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60764" y="185009"/>
            <a:ext cx="9628909" cy="10102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ПОЗНАВАТЕЛЬНОЕ РАЗВИТИЕ 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«ПОЗНАВАЙ-КА»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07" y="1297992"/>
            <a:ext cx="4600624" cy="3435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8" y="3080904"/>
            <a:ext cx="3168865" cy="2220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37" y="987821"/>
            <a:ext cx="2965269" cy="2274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43" y="3303705"/>
            <a:ext cx="2675628" cy="1997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89" y="4996543"/>
            <a:ext cx="2477589" cy="1810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000" y="5156825"/>
            <a:ext cx="2226744" cy="157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7" y="982140"/>
            <a:ext cx="3168865" cy="1939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64" y="4996543"/>
            <a:ext cx="2424017" cy="1810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71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018903" y="130629"/>
            <a:ext cx="10450286" cy="8882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«Конструирование»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66" y="1313996"/>
            <a:ext cx="2559110" cy="1909732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79" y="1279395"/>
            <a:ext cx="2387042" cy="1781748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06" y="1053317"/>
            <a:ext cx="2689375" cy="2007826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37" y="4624229"/>
            <a:ext cx="2738939" cy="2043956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81" y="2903944"/>
            <a:ext cx="2689586" cy="2007175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91" y="4794111"/>
            <a:ext cx="2559931" cy="1911314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62" y="2972979"/>
            <a:ext cx="2745212" cy="1869108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63" y="4593124"/>
            <a:ext cx="2695352" cy="2011858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39" y="2918744"/>
            <a:ext cx="2624977" cy="1959455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78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744582" y="156755"/>
            <a:ext cx="10293531" cy="105809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«РАЗВИВАЙ-КА»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7" y="1214847"/>
            <a:ext cx="2849113" cy="2121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51" y="1005841"/>
            <a:ext cx="3160361" cy="2363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49" y="3465513"/>
            <a:ext cx="2905029" cy="2169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18" y="4723354"/>
            <a:ext cx="2539281" cy="198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23" y="1242581"/>
            <a:ext cx="3567010" cy="3550053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2" y="3658539"/>
            <a:ext cx="2248839" cy="2859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53" y="4434752"/>
            <a:ext cx="2509100" cy="22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29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13954" y="209006"/>
            <a:ext cx="10306595" cy="10842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«Я-исследователь»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69" y="1594031"/>
            <a:ext cx="3643702" cy="4644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2991394"/>
            <a:ext cx="3622660" cy="2910232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26" y="1594031"/>
            <a:ext cx="3370112" cy="4075249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25" y="1594030"/>
            <a:ext cx="3370112" cy="4075249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9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809897" y="182881"/>
            <a:ext cx="10071463" cy="11234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«Здравствуй, мир!»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42" y="744583"/>
            <a:ext cx="2904504" cy="221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78" y="3043658"/>
            <a:ext cx="3073622" cy="2385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6" y="3465513"/>
            <a:ext cx="2567240" cy="2175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966651"/>
            <a:ext cx="2815044" cy="2179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90" y="4738391"/>
            <a:ext cx="2694987" cy="1947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51" y="1440781"/>
            <a:ext cx="4237105" cy="3163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29" y="4257819"/>
            <a:ext cx="1882118" cy="2343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8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515292" y="117567"/>
            <a:ext cx="9405257" cy="11756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РЕЧЕВОЕ РАЗВИТИЕ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ЦЕНТР «РЕЧЕЦВЕТИК»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17" y="1476101"/>
            <a:ext cx="3656342" cy="48985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4" y="1337485"/>
            <a:ext cx="3709222" cy="2769325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4020446"/>
            <a:ext cx="3580617" cy="2663407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8" y="4151073"/>
            <a:ext cx="3596569" cy="2532780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03" y="1252313"/>
            <a:ext cx="3580617" cy="2673073"/>
          </a:xfrm>
          <a:prstGeom prst="roundRect">
            <a:avLst>
              <a:gd name="adj" fmla="val 16667"/>
            </a:avLst>
          </a:prstGeom>
          <a:ln w="5715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80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789710" y="332510"/>
            <a:ext cx="10030690" cy="137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ХУДОЖЕСТВЕННО-ЭСТЕТИЧЕСКОЕ РАЗВИТИЕ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5" y="2161045"/>
            <a:ext cx="4999366" cy="3730284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67" y="3931920"/>
            <a:ext cx="3448594" cy="2638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37" y="1946541"/>
            <a:ext cx="2856803" cy="4498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390503" y="130630"/>
            <a:ext cx="7955280" cy="9144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ТЕАТРАЛИЗОВАННАЯ ДЕЯТЕЛЬНОСТЬ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16" y="1397726"/>
            <a:ext cx="4732057" cy="3532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94" y="1397726"/>
            <a:ext cx="3270332" cy="2541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37" y="4242030"/>
            <a:ext cx="3602717" cy="244275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0" y="4415245"/>
            <a:ext cx="3025702" cy="2259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045030"/>
            <a:ext cx="2847703" cy="3135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556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97390" y="3030583"/>
            <a:ext cx="45719" cy="78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7830" y="333102"/>
            <a:ext cx="11064240" cy="169164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ПРОСТРАННСТВЕННО - ПРЕДМЕТНАЯ РАЗВИВАЮЩАЯ  СРЕДА ГРУППЫ СТАРШЕГО ДОШКОЛЬНОГО ВОЗРАСТА ДЕТСКОГО САДА «СВЕТЛЯЧОК» С. НОВЫЙ САРБАЙ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ОРГАНИЗОВАННАЯ ВОСПИТАТЕЛЕМ </a:t>
            </a:r>
          </a:p>
          <a:p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ЗЕЛЕНЦОВА ТАТЬЯНА ВЛАДИМИРОВНА</a:t>
            </a:r>
          </a:p>
          <a:p>
            <a:pPr algn="ctr"/>
            <a:endParaRPr lang="ru-RU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830" y="2586447"/>
            <a:ext cx="11064240" cy="420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 Black" panose="020B0A04020102020204" pitchFamily="34" charset="0"/>
              </a:rPr>
              <a:t>. Особо </a:t>
            </a:r>
            <a:r>
              <a:rPr lang="ru-RU" dirty="0">
                <a:latin typeface="Arial Black" panose="020B0A04020102020204" pitchFamily="34" charset="0"/>
              </a:rPr>
              <a:t>актуально на сегодняшний </a:t>
            </a:r>
            <a:r>
              <a:rPr lang="ru-RU" dirty="0" smtClean="0">
                <a:latin typeface="Arial Black" panose="020B0A04020102020204" pitchFamily="34" charset="0"/>
              </a:rPr>
              <a:t>день продолжает стоять  </a:t>
            </a:r>
            <a:r>
              <a:rPr lang="ru-RU" dirty="0">
                <a:latin typeface="Arial Black" panose="020B0A04020102020204" pitchFamily="34" charset="0"/>
              </a:rPr>
              <a:t>вопрос </a:t>
            </a:r>
            <a:r>
              <a:rPr lang="ru-RU" dirty="0" smtClean="0">
                <a:latin typeface="Arial Black" panose="020B0A04020102020204" pitchFamily="34" charset="0"/>
              </a:rPr>
              <a:t>по организации </a:t>
            </a:r>
            <a:r>
              <a:rPr lang="ru-RU" dirty="0">
                <a:latin typeface="Arial Black" panose="020B0A04020102020204" pitchFamily="34" charset="0"/>
              </a:rPr>
              <a:t>предметно-развивающей среды </a:t>
            </a:r>
            <a:r>
              <a:rPr lang="ru-RU" dirty="0" smtClean="0">
                <a:latin typeface="Arial Black" panose="020B0A04020102020204" pitchFamily="34" charset="0"/>
              </a:rPr>
              <a:t>группы ДОО. </a:t>
            </a:r>
            <a:r>
              <a:rPr lang="ru-RU" dirty="0">
                <a:latin typeface="Arial Black" panose="020B0A04020102020204" pitchFamily="34" charset="0"/>
              </a:rPr>
              <a:t>Это связано с введением Федерального государственного образовательного стандарта (ФГОС) к структуре основной общеобразовательной программы дошкольного образования. </a:t>
            </a:r>
            <a:endParaRPr lang="ru-RU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Arial Black" panose="020B0A04020102020204" pitchFamily="34" charset="0"/>
              </a:rPr>
              <a:t>.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Решение программных образовательных задач предусматривается не только в совместной деятельности взрослого и детей, но и в самостоятельной деятельности детей, а также при проведении режимных моментов. </a:t>
            </a:r>
            <a:endParaRPr lang="ru-RU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 Black" panose="020B0A04020102020204" pitchFamily="34" charset="0"/>
              </a:rPr>
              <a:t>. Основной </a:t>
            </a:r>
            <a:r>
              <a:rPr lang="ru-RU" dirty="0">
                <a:latin typeface="Arial Black" panose="020B0A04020102020204" pitchFamily="34" charset="0"/>
              </a:rPr>
              <a:t>формой работы с дошкольниками и ведущим видом деятельности детей является игра. Поэтому я</a:t>
            </a:r>
            <a:r>
              <a:rPr lang="ru-RU" dirty="0" smtClean="0">
                <a:latin typeface="Arial Black" panose="020B0A04020102020204" pitchFamily="34" charset="0"/>
              </a:rPr>
              <a:t> испытываю </a:t>
            </a:r>
            <a:r>
              <a:rPr lang="ru-RU" dirty="0">
                <a:latin typeface="Arial Black" panose="020B0A04020102020204" pitchFamily="34" charset="0"/>
              </a:rPr>
              <a:t>повышенный интерес к обновлению пространственно - предметной развивающей среды в своей группе.</a:t>
            </a:r>
          </a:p>
        </p:txBody>
      </p:sp>
    </p:spTree>
    <p:extLst>
      <p:ext uri="{BB962C8B-B14F-4D97-AF65-F5344CB8AC3E}">
        <p14:creationId xmlns:p14="http://schemas.microsoft.com/office/powerpoint/2010/main" val="15513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731818" y="248194"/>
            <a:ext cx="9185564" cy="1188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ПАТРИОТИЧЕСКОЕ ВОСПИТАНИЕ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9" y="1711234"/>
            <a:ext cx="6779622" cy="4689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5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16" y="2006158"/>
            <a:ext cx="4392387" cy="315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Овал 1"/>
          <p:cNvSpPr/>
          <p:nvPr/>
        </p:nvSpPr>
        <p:spPr>
          <a:xfrm>
            <a:off x="284934" y="0"/>
            <a:ext cx="11667579" cy="1462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СОЦИАЛЬНО – КООМУНИКАТИВНОЕ РАЗВИТИЕ</a:t>
            </a:r>
          </a:p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ЦЕНТР СЮЖЕТНО – РОЛЕВЫХ ИГР</a:t>
            </a: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" y="772948"/>
            <a:ext cx="3490231" cy="269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5" y="772947"/>
            <a:ext cx="2926080" cy="3131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97" y="3558541"/>
            <a:ext cx="2599508" cy="319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6" y="3676941"/>
            <a:ext cx="4284616" cy="296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80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26" y="1046465"/>
            <a:ext cx="4911613" cy="366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695333"/>
            <a:ext cx="3331029" cy="270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37" y="797960"/>
            <a:ext cx="3265738" cy="266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3696787"/>
            <a:ext cx="3883004" cy="289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97" y="3696787"/>
            <a:ext cx="3798403" cy="2837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Овал 8"/>
          <p:cNvSpPr/>
          <p:nvPr/>
        </p:nvSpPr>
        <p:spPr>
          <a:xfrm>
            <a:off x="2968369" y="82431"/>
            <a:ext cx="6426925" cy="8213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ИГРЫ ДЛЯ МАЛЬЧИКОВ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97" y="992681"/>
            <a:ext cx="4905730" cy="374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6" y="3074029"/>
            <a:ext cx="3196977" cy="2385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81" y="154269"/>
            <a:ext cx="3296306" cy="2460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15" y="2697579"/>
            <a:ext cx="3387437" cy="2385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3" y="163193"/>
            <a:ext cx="3101801" cy="2534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Овал 6"/>
          <p:cNvSpPr/>
          <p:nvPr/>
        </p:nvSpPr>
        <p:spPr>
          <a:xfrm>
            <a:off x="3030583" y="104502"/>
            <a:ext cx="5747657" cy="8098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ИГРЫ ДЛЯ ДЕВОЧЕК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26" y="4415246"/>
            <a:ext cx="3019066" cy="233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8" y="4647553"/>
            <a:ext cx="2821576" cy="2105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78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058091" y="222069"/>
            <a:ext cx="9784080" cy="6476501"/>
          </a:xfrm>
          <a:prstGeom prst="horizontalScroll">
            <a:avLst/>
          </a:prstGeom>
          <a:solidFill>
            <a:srgbClr val="00B050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sz="2000" dirty="0">
                <a:latin typeface="Arial Black" panose="020B0A04020102020204" pitchFamily="34" charset="0"/>
              </a:rPr>
              <a:t>«Дошкольный возраст - это то время, когда закладывается фундамент всей жизни человека. И если уделять внимание предметно-развивающей среде ребёнка, её сенсорной восприимчивости окружающего мира, это будет способствовать становлению гармоничной, самодостаточной  личности…! </a:t>
            </a:r>
          </a:p>
        </p:txBody>
      </p:sp>
    </p:spTree>
    <p:extLst>
      <p:ext uri="{BB962C8B-B14F-4D97-AF65-F5344CB8AC3E}">
        <p14:creationId xmlns:p14="http://schemas.microsoft.com/office/powerpoint/2010/main" val="26039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137" y="1005841"/>
            <a:ext cx="11273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1. ПРИНЦИП НАСЫЩЕННОСТИ 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Соответствие объектов среды возрастным возможностям детей и содержанию программы.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образовательного пространства и разнообразие объектов должны обеспечивать: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активность в разных видах деятельности, проявление творчества;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поддержку инициативы и самостоятельности детей в специфических для них видах деятельности;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эмоциональное благополучие детей во взаимодействии с предметно-пространственным окружением;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самовыражения детей.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2. ПРИНЦИП ТРАНСФОРМИРУЕМОСТИ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РППС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изменяется: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образовательной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ситуацией;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меняющихся интересов и возможностей детей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3. ПРИНЦИП ПОЛИФУНКЦИОНАЛЬНОСТИ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РППС объекты полифункциональны, т.е. выполняют разные функции, решают разные задачи; по-разному используются в детской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Организации (группе) полифункциональных (не обладающих жёстко закреплённым способом употребления) предметов, в том числе природных материалов, пригодных для использования в разных видах детской активности, в том числе в качестве предметов-заместителей в детской игре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</p:txBody>
      </p:sp>
      <p:sp>
        <p:nvSpPr>
          <p:cNvPr id="8" name="Овал 7"/>
          <p:cNvSpPr/>
          <p:nvPr/>
        </p:nvSpPr>
        <p:spPr>
          <a:xfrm>
            <a:off x="627017" y="143690"/>
            <a:ext cx="10646228" cy="73152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ТРЕБОВАНИЯ ФГОС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К ПРЕДМЕТНО - РАЗВИВАЮЩЕЙ СРЕДЕ: 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389" y="431074"/>
            <a:ext cx="11129554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4. ПРИНЦИП ВАРИАТИВНОСТИ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2.Периодическая сменяемость игрового материала, появление новых предметов, стимулирующих игровую, двигательную, познавательную и исследовательскую активность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3.Объекты среды отражают национально-культурные, климатические особенности региона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5. ПРИНЦИП ДОСТУПНОСТИ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1.Доступность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воспитанников, в том числе детей с ОВЗ и детей-инвалидов, всех помещений Организации, где осуществляется образовательный процесс;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2.Свободный доступ воспитанников, в том числе детей с ОВЗ и детей-инвалидов, посещающих Организацию (группу), к играм, игрушкам, материалам, пособиям, обеспечивающим все основные виды детской активности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6. ПРИНЦИП БЕЗОПАСНОСТИ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соответствие всех её элементов требованиям по обеспечению надёжности и безопасности их использования.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7" y="339635"/>
            <a:ext cx="11168742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dirty="0">
                <a:latin typeface="Arial Black" panose="020B0A04020102020204" pitchFamily="34" charset="0"/>
              </a:rPr>
              <a:t>С</a:t>
            </a:r>
            <a:r>
              <a:rPr lang="ru-RU" dirty="0" smtClean="0">
                <a:latin typeface="Arial Black" panose="020B0A04020102020204" pitchFamily="34" charset="0"/>
              </a:rPr>
              <a:t>овместную </a:t>
            </a:r>
            <a:r>
              <a:rPr lang="ru-RU" dirty="0">
                <a:latin typeface="Arial Black" panose="020B0A04020102020204" pitchFamily="34" charset="0"/>
              </a:rPr>
              <a:t>партнерскую деятельность взрослого и ребёнка; </a:t>
            </a:r>
            <a:endParaRPr lang="ru-RU" dirty="0" smtClean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endParaRPr lang="ru-RU" dirty="0" smtClean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С</a:t>
            </a:r>
            <a:r>
              <a:rPr lang="ru-RU" dirty="0" smtClean="0">
                <a:latin typeface="Arial Black" panose="020B0A04020102020204" pitchFamily="34" charset="0"/>
              </a:rPr>
              <a:t>вободную </a:t>
            </a:r>
            <a:r>
              <a:rPr lang="ru-RU" dirty="0">
                <a:latin typeface="Arial Black" panose="020B0A04020102020204" pitchFamily="34" charset="0"/>
              </a:rPr>
              <a:t>самостоятельную </a:t>
            </a:r>
            <a:r>
              <a:rPr lang="ru-RU" dirty="0" smtClean="0">
                <a:latin typeface="Arial Black" panose="020B0A04020102020204" pitchFamily="34" charset="0"/>
              </a:rPr>
              <a:t>деятельность ребёнка </a:t>
            </a:r>
            <a:r>
              <a:rPr lang="ru-RU" dirty="0">
                <a:latin typeface="Arial Black" panose="020B0A04020102020204" pitchFamily="34" charset="0"/>
              </a:rPr>
              <a:t>в условиях созданной </a:t>
            </a:r>
            <a:r>
              <a:rPr lang="ru-RU" dirty="0" smtClean="0">
                <a:latin typeface="Arial Black" panose="020B0A04020102020204" pitchFamily="34" charset="0"/>
              </a:rPr>
              <a:t>педагогом </a:t>
            </a:r>
            <a:r>
              <a:rPr lang="ru-RU" dirty="0">
                <a:latin typeface="Arial Black" panose="020B0A04020102020204" pitchFamily="34" charset="0"/>
              </a:rPr>
              <a:t>предметной </a:t>
            </a:r>
            <a:r>
              <a:rPr lang="ru-RU" dirty="0" smtClean="0">
                <a:latin typeface="Arial Black" panose="020B0A04020102020204" pitchFamily="34" charset="0"/>
              </a:rPr>
              <a:t>- развивающей </a:t>
            </a:r>
            <a:r>
              <a:rPr lang="ru-RU" dirty="0">
                <a:latin typeface="Arial Black" panose="020B0A04020102020204" pitchFamily="34" charset="0"/>
              </a:rPr>
              <a:t>образовательной среды, обеспечивающей выбор каждым ребенком деятельности по интересам и позволяющей ему взаимодействовать со сверстниками или действовать индивидуально.</a:t>
            </a:r>
          </a:p>
        </p:txBody>
      </p:sp>
      <p:sp>
        <p:nvSpPr>
          <p:cNvPr id="3" name="Овал 2"/>
          <p:cNvSpPr/>
          <p:nvPr/>
        </p:nvSpPr>
        <p:spPr>
          <a:xfrm>
            <a:off x="574767" y="339635"/>
            <a:ext cx="10816044" cy="1502228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Предметная развивающая среда должна способствовать реализации образовательных областей в образовательном процессе, включающем: </a:t>
            </a:r>
          </a:p>
        </p:txBody>
      </p:sp>
    </p:spTree>
    <p:extLst>
      <p:ext uri="{BB962C8B-B14F-4D97-AF65-F5344CB8AC3E}">
        <p14:creationId xmlns:p14="http://schemas.microsoft.com/office/powerpoint/2010/main" val="31330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1" y="770708"/>
            <a:ext cx="1192638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" name="Овал 3"/>
          <p:cNvSpPr/>
          <p:nvPr/>
        </p:nvSpPr>
        <p:spPr>
          <a:xfrm>
            <a:off x="143691" y="248194"/>
            <a:ext cx="11625943" cy="1410789"/>
          </a:xfrm>
          <a:prstGeom prst="ellipse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Предметно – пространственную развивающую среду в нашей группе мы старались организовать в соответствии с учётом требований фгос, где чётко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прослеживаются пять образовательных областей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85109" y="148916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554480" y="2103783"/>
            <a:ext cx="9117873" cy="4427646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ФИЗИЧЕСКОЕ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РАЗВИТИЕ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2. СОЦИАЛЬНО-КОММУНИКАТИВНОЕ РАЗВИТИЕ  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3. ПОЗНАВАТЕЛЬНОЕ РАЗВИТИЕ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4. РЕЧЕВОЕ РАЗВИТИЕ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5. 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4679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95943" y="238987"/>
            <a:ext cx="11808823" cy="6488383"/>
          </a:xfrm>
          <a:prstGeom prst="verticalScroll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При </a:t>
            </a:r>
            <a:r>
              <a:rPr lang="ru-RU" sz="2000" dirty="0">
                <a:latin typeface="Arial Black" panose="020B0A04020102020204" pitchFamily="34" charset="0"/>
              </a:rPr>
              <a:t>формировании предметно-развивающей среды в нашей группе, </a:t>
            </a:r>
            <a:r>
              <a:rPr lang="ru-RU" sz="2000" dirty="0" smtClean="0">
                <a:latin typeface="Arial Black" panose="020B0A04020102020204" pitchFamily="34" charset="0"/>
              </a:rPr>
              <a:t>я  поставила </a:t>
            </a:r>
            <a:r>
              <a:rPr lang="ru-RU" sz="2000" dirty="0">
                <a:latin typeface="Arial Black" panose="020B0A04020102020204" pitchFamily="34" charset="0"/>
              </a:rPr>
              <a:t>себе цель 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сделать предметно-развивающую среду разнообразной, яркой, информативно </a:t>
            </a:r>
            <a:r>
              <a:rPr lang="ru-RU" sz="2000" dirty="0" smtClean="0">
                <a:latin typeface="Arial Black" panose="020B0A04020102020204" pitchFamily="34" charset="0"/>
              </a:rPr>
              <a:t>- богатой</a:t>
            </a:r>
            <a:r>
              <a:rPr lang="ru-RU" sz="2000" dirty="0">
                <a:latin typeface="Arial Black" panose="020B0A04020102020204" pitchFamily="34" charset="0"/>
              </a:rPr>
              <a:t>, для того чтобы  создать максимально эмоциональную положительную атмосферу в группе, обеспечить индивидуальное гармоничное развитие </a:t>
            </a:r>
            <a:r>
              <a:rPr lang="ru-RU" sz="2000" dirty="0" smtClean="0">
                <a:latin typeface="Arial Black" panose="020B0A04020102020204" pitchFamily="34" charset="0"/>
              </a:rPr>
              <a:t>ребенка. В </a:t>
            </a:r>
            <a:r>
              <a:rPr lang="ru-RU" sz="2000" dirty="0">
                <a:latin typeface="Arial Black" panose="020B0A04020102020204" pitchFamily="34" charset="0"/>
              </a:rPr>
              <a:t>группе создаются условия для разных видов детской деятельности </a:t>
            </a:r>
            <a:r>
              <a:rPr lang="ru-RU" sz="2000" dirty="0" smtClean="0">
                <a:latin typeface="Arial Black" panose="020B0A04020102020204" pitchFamily="34" charset="0"/>
              </a:rPr>
              <a:t>- (</a:t>
            </a:r>
            <a:r>
              <a:rPr lang="ru-RU" sz="2000" dirty="0">
                <a:latin typeface="Arial Black" panose="020B0A04020102020204" pitchFamily="34" charset="0"/>
              </a:rPr>
              <a:t>игровой, продуктивной и познавательно-исследовательской) через внедрение проектных методик.  Для того, чтобы каждый ребенок смог найти себе дело и занятие по душе и чувствовал себя </a:t>
            </a:r>
            <a:r>
              <a:rPr lang="ru-RU" sz="2000" dirty="0" smtClean="0">
                <a:latin typeface="Arial Black" panose="020B0A04020102020204" pitchFamily="34" charset="0"/>
              </a:rPr>
              <a:t>комфортно</a:t>
            </a:r>
            <a:r>
              <a:rPr lang="ru-RU" sz="20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48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071" y="117567"/>
            <a:ext cx="11756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ПРИМЕРНЫЕ ЦЕНТРЫ ПО ОБРАЗОВАТЕЛЬНЫМ ОБЛАСТЯМ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СВЕТЕ ТРЕБОВАНИЙ ФГОС ДОО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566" y="2253343"/>
            <a:ext cx="2299063" cy="39703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Центр ПДД </a:t>
            </a:r>
          </a:p>
          <a:p>
            <a:pPr algn="ctr"/>
            <a:r>
              <a:rPr lang="ru-RU" dirty="0" smtClean="0"/>
              <a:t>«Зелёный Огонёк»</a:t>
            </a:r>
          </a:p>
          <a:p>
            <a:pPr algn="ctr"/>
            <a:r>
              <a:rPr lang="ru-RU" dirty="0" smtClean="0"/>
              <a:t>  Центр      патриотического воспитания </a:t>
            </a:r>
          </a:p>
          <a:p>
            <a:pPr algn="ctr"/>
            <a:r>
              <a:rPr lang="ru-RU" dirty="0" smtClean="0"/>
              <a:t>«Мы живём в России» </a:t>
            </a:r>
          </a:p>
          <a:p>
            <a:pPr algn="ctr"/>
            <a:r>
              <a:rPr lang="ru-RU" dirty="0" smtClean="0"/>
              <a:t>Центр </a:t>
            </a:r>
            <a:r>
              <a:rPr lang="ru-RU" dirty="0"/>
              <a:t>игровой активности </a:t>
            </a:r>
            <a:endParaRPr lang="ru-RU" dirty="0" smtClean="0"/>
          </a:p>
          <a:p>
            <a:pPr algn="ctr"/>
            <a:r>
              <a:rPr lang="ru-RU" dirty="0" smtClean="0"/>
              <a:t>(сюжетно- ролевые игр</a:t>
            </a:r>
            <a:r>
              <a:rPr lang="ru-RU" dirty="0"/>
              <a:t>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61408" y="2253343"/>
            <a:ext cx="2161899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 Центр </a:t>
            </a:r>
            <a:r>
              <a:rPr lang="ru-RU" dirty="0"/>
              <a:t>математического </a:t>
            </a:r>
            <a:r>
              <a:rPr lang="ru-RU" dirty="0" smtClean="0"/>
              <a:t>развития          «Познавай-ка» </a:t>
            </a:r>
          </a:p>
          <a:p>
            <a:pPr algn="ctr"/>
            <a:r>
              <a:rPr lang="ru-RU" dirty="0"/>
              <a:t>-</a:t>
            </a:r>
            <a:r>
              <a:rPr lang="ru-RU" dirty="0" smtClean="0"/>
              <a:t>Центр </a:t>
            </a:r>
          </a:p>
          <a:p>
            <a:pPr algn="ctr"/>
            <a:r>
              <a:rPr lang="ru-RU" dirty="0" smtClean="0"/>
              <a:t>дидактических игр «Развивай-ка»</a:t>
            </a:r>
          </a:p>
          <a:p>
            <a:pPr algn="ctr"/>
            <a:r>
              <a:rPr lang="ru-RU" dirty="0" smtClean="0"/>
              <a:t>Центр экспериментирования</a:t>
            </a:r>
          </a:p>
          <a:p>
            <a:pPr algn="ctr"/>
            <a:r>
              <a:rPr lang="ru-RU" dirty="0" smtClean="0"/>
              <a:t>«Я-исследователь»</a:t>
            </a:r>
          </a:p>
          <a:p>
            <a:pPr algn="ctr"/>
            <a:r>
              <a:rPr lang="ru-RU" dirty="0" smtClean="0"/>
              <a:t>Центр </a:t>
            </a:r>
          </a:p>
          <a:p>
            <a:pPr algn="ctr"/>
            <a:r>
              <a:rPr lang="ru-RU" dirty="0" smtClean="0"/>
              <a:t>«Здравствуй, мир!» 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8086" y="2253343"/>
            <a:ext cx="2044340" cy="397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57206" y="2253343"/>
            <a:ext cx="3007724" cy="387313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9434" y="2253343"/>
            <a:ext cx="1913709" cy="39703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7566" y="1227908"/>
            <a:ext cx="2299063" cy="9144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24694" y="1227907"/>
            <a:ext cx="1987732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1408" y="1227907"/>
            <a:ext cx="2161899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57206" y="1227907"/>
            <a:ext cx="3007724" cy="9144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Художественно-эстетическое развитие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162902" y="1227907"/>
            <a:ext cx="1920241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Физическое развитие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0820" y="2606316"/>
            <a:ext cx="1863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речевого развития «</a:t>
            </a:r>
            <a:r>
              <a:rPr lang="ru-RU" dirty="0" smtClean="0">
                <a:solidFill>
                  <a:schemeClr val="bg1"/>
                </a:solidFill>
              </a:rPr>
              <a:t>Речецветик»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«Здравствуй, книжка!»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76608" y="2756263"/>
            <a:ext cx="210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физического развития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- «Здоровей-ка»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7206" y="2253343"/>
            <a:ext cx="3007724" cy="39703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творчества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«Фантазёры»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узыкальной деятельности «Домисолька»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театрализованной деятельности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«В мире сказок»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 конструктивной деятельности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«Маленькие строители»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8" y="1401298"/>
            <a:ext cx="5408021" cy="304201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401298"/>
            <a:ext cx="5381897" cy="302785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53" y="4025329"/>
            <a:ext cx="4552406" cy="256230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653143" y="78260"/>
            <a:ext cx="10175966" cy="1214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СТАРШАЯ РАЗНОВОЗРАСТНАЯ ГРУППА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«КЛУБНИЧКА»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</TotalTime>
  <Words>839</Words>
  <Application>Microsoft Office PowerPoint</Application>
  <PresentationFormat>Широкоэкранный</PresentationFormat>
  <Paragraphs>135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Monotype Corsiva</vt:lpstr>
      <vt:lpstr>Times New Roman</vt:lpstr>
      <vt:lpstr>Office Theme</vt:lpstr>
      <vt:lpstr>  Государственное бюджетное общеобразовательное учреждение средняя общеобразовательная школа  с. Новый Сарбай м.р. Кинельский Самарской области  структурное подразделение детский сад «Светлячок»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87</cp:revision>
  <dcterms:created xsi:type="dcterms:W3CDTF">2018-12-19T11:48:39Z</dcterms:created>
  <dcterms:modified xsi:type="dcterms:W3CDTF">2021-11-17T14:00:40Z</dcterms:modified>
</cp:coreProperties>
</file>